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75" r:id="rId14"/>
    <p:sldId id="269" r:id="rId15"/>
    <p:sldId id="270" r:id="rId16"/>
    <p:sldId id="272" r:id="rId17"/>
    <p:sldId id="271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850" autoAdjust="0"/>
  </p:normalViewPr>
  <p:slideViewPr>
    <p:cSldViewPr snapToGrid="0">
      <p:cViewPr>
        <p:scale>
          <a:sx n="75" d="100"/>
          <a:sy n="75" d="100"/>
        </p:scale>
        <p:origin x="946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3BA2A5-2551-4E76-8015-8CF75398409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529FD-6D79-4E2B-B71E-DCFE35FE9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241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настоящее время видеокамеры стали неотъемлемой частью нашей жизни. Каждый день записывается и сохраняется огромное количество видеозаписей – как на любительские камеры и мобильные телефоны, так и на профессиональную аппаратуру. За многие годы в архиве телекомпаний скапливается большое количество видеозаписей. Достаточно остро встает задача поиска нужной по определенным критериям видеозаписи. 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449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313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9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70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92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настоящее время получили большое развитие алгоритмы распознавания и поиска лиц на изображении, которые могут работать достаточно быстро и надежно. Если в существующий архив телекомпании встроить алгоритм поиска лиц по фотографии, то это добавит новую возможность поиска – нужно только предъявить алгоритму фотографию искомого человека.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03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Понятно, что прямое сравнение видеозаписей в реальном времени будет занимать слишком много времени, поэтому предлагается заранее просканировать все доступные видеозаписи, найти в них лица, по найденным лицам составить определенные шаблоны – «описания лица» и сохранить данные шаблоны в базу данных. Поиск в существующей базе данных – намного менее затратная в плане времени процедура.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833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678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70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Библиотека была протестирована на выборке из 20 фотографий, первые 10 принадлежат одному и тому же человеку, остальные 10 – разным людям. Для чистоты эксперимента фотографии были приведены к одинаковому размеру  и примерно одинаковому шаблону. Было произведено попарное сравнение.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82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Посторонние предметы могут уменьшать вероятность совпадения (рис 2). Результаты приемлемы, библиотека может быть использована.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986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примере видно, что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несмотря на то, что лица, очевидно, принадлежат одному и тому же человеку, значение µ для разных пар сильно отличается.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С имеют вероятность совпадения гораздо меньше, </a:t>
            </a:r>
            <a:r>
              <a:rPr lang="ru-RU" dirty="0"/>
              <a:t>поэтому при неудачной последовательности изображений – C после A перед B – получим два разных описания для одного лица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529FD-6D79-4E2B-B71E-DCFE35FE987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70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9C660E-DA4F-4DCA-9965-5A036CC3E2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FA91C96-FEA0-4598-9442-8C505BCED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2157F03-D49D-4DB7-917F-2678D7C0F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F424CC2-6C60-4095-9C2B-1DE6DAD3A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2AA3BB-886E-4786-BDE5-88A61542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080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A2713C-44B8-4DA2-B788-AAC86FC68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B41606C-A9AD-4E83-AB18-B030B70EBB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73B0E2-74E4-46E2-969B-179F4EDB6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4CD4AE-3FAE-4C78-A39E-47E04937D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01CDD9-DB82-46A9-AD8B-950D8116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61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195638F-7457-461C-8899-E14413CD84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2669667-D2F0-4AE8-B234-2DD9B7E58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FC94E7-8A25-41CD-8083-07F4BC1B2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672763-5320-4FD9-BAF4-59365F5CE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7B45C6-41E1-4259-B91B-4F8CD597B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23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E43963-4EC0-45A6-B963-1C978BD39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DB9432-2F6A-44C1-90B2-EED95164F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8ACF27-A6E1-472A-B0F0-5ED2EA6A3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99C7EF-8458-4EFE-9F64-E5B4D921A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F81DA9-A092-4243-8E6D-77A88FED6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09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D06E59-00DA-4ABE-8FAB-0B08E2229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0F75AD-A753-4233-B538-A6D66578B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56A5EE-7203-4598-A259-03961B846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90FD8E-C1F6-4ADD-9B72-D153AF0A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84AA8C-8295-4C75-831A-DF65116C7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42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DE0FAB-55BF-499E-A151-C21CBAB6D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829253-AB0E-4C77-BADA-38EBA452A9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A87433C-87F0-4B94-B98E-ED036BD3B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82A815D-A075-4685-86DE-896C18F90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5AA992-50D9-4514-B5D1-04EAC45EE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3391FE-FE3E-4484-9508-A129EFD84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06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F50EA4-A19A-429C-8C1F-E8DA73560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AE7B29D-1BF3-4E17-83B7-E8A3B3E7D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4C40891-4366-476C-8056-BDE3BCCD2A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0DC6155-3C45-43E9-BD18-D754E7B32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26A2D0-F300-499D-8C91-6288378EC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2459997-ECF4-458A-8989-191D2F00E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AE87453-5543-4B79-8E0E-FF71C73A7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21FFDF4-F0A6-42BE-9D78-69BA22FD0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0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442400-FAE7-4D52-A6C6-FFDE8978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1BC6249-F22A-4E1B-9691-7EECE3DDD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9ED01CA-C531-4058-897E-1C051AA4C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517A2F-F555-4295-B9C2-63D297DE2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40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8989A2D-6FA2-4272-880B-49593B760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046AA57-AEC7-4337-95F7-3A61C1C1F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C0AD4E4-5B68-4365-9EC8-3DFC6E37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41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075C71-761A-4F72-B352-C01B8F5B6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B2A5FF-9968-44B4-9868-45CCF14C0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02DF258-0F88-41EC-A78A-0422BF466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61FF84-6B34-4215-8B9A-22E4C9685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5DFA8C9-3F1A-4C91-9CF2-EDB8825EC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AEBCF9A-F661-4329-886D-572245BA2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472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E0FC6C-240C-42D0-BF1E-233F4EF88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E7D1BEC-6CF0-464C-95EB-6D07A4660B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00E67C-A35E-4690-9A53-D04CA3229E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A07CF1C-F2E0-4CC1-B4A7-9B817F33D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2AD8C48-4B3E-4051-B5AF-B03B90088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3767D0-821B-42A4-90AF-B79934DD9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20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6FF800-A9AB-4EBD-82CB-2E08E88DB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1613C2-4AEA-4043-88CF-2F0A22618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E1E0D20-6C94-4245-BA8E-DEA3DBBD45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0071C-0357-4EA5-8A8C-0920BC7FEFC3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8AE687-1946-4DEB-B8F5-E88F14B07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8E73C5-EA43-4A68-BD40-622454660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28B74-8AA5-46FC-A9D4-AEDD4AA1B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48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B01397-0ED4-4DE0-AB2E-A8CE8A78D7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Разработка библиотеки поиска по фотографии в базе данных видеоматериалов </a:t>
            </a: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2BBF4C-2F01-4B90-9AE6-C69D173F62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Подготовил: Сухомлинов Дмитрий Игоревич</a:t>
            </a:r>
          </a:p>
          <a:p>
            <a:r>
              <a:rPr lang="ru-RU" dirty="0"/>
              <a:t>Научный руководитель: доцент кафедры АФТИ ФФ НГУ </a:t>
            </a:r>
            <a:br>
              <a:rPr lang="ru-RU" dirty="0"/>
            </a:br>
            <a:r>
              <a:rPr lang="ru-RU" dirty="0"/>
              <a:t>Таранцев Игорь Геннадьевич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199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B7687B-4AE2-417F-B896-EA7C78E0D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Сравнение лиц на изображении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99E88D1-D4EF-42C0-AB04-8CADC4E3A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414" y="1668567"/>
            <a:ext cx="7499172" cy="482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005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74047D-B79B-4B5F-AFF8-210914CF7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Сравнение лиц в последовательности изображений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02DCA74-0D23-44A1-804A-770B968408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72" y="2228671"/>
            <a:ext cx="5730240" cy="1905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729C39-BFD5-4638-BC08-4B9AAB1C7FA5}"/>
              </a:ext>
            </a:extLst>
          </p:cNvPr>
          <p:cNvSpPr txBox="1"/>
          <p:nvPr/>
        </p:nvSpPr>
        <p:spPr>
          <a:xfrm>
            <a:off x="1439181" y="421754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F126C5-2ADE-4BC8-AD92-957FD0C43E64}"/>
              </a:ext>
            </a:extLst>
          </p:cNvPr>
          <p:cNvSpPr txBox="1"/>
          <p:nvPr/>
        </p:nvSpPr>
        <p:spPr>
          <a:xfrm>
            <a:off x="3397842" y="421754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AF3B2C-0618-46C6-8DB5-3502DE7F8595}"/>
              </a:ext>
            </a:extLst>
          </p:cNvPr>
          <p:cNvSpPr txBox="1"/>
          <p:nvPr/>
        </p:nvSpPr>
        <p:spPr>
          <a:xfrm>
            <a:off x="5348487" y="421754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874C447-7327-4EA3-A519-FD0267F13890}"/>
                  </a:ext>
                </a:extLst>
              </p:cNvPr>
              <p:cNvSpPr txBox="1"/>
              <p:nvPr/>
            </p:nvSpPr>
            <p:spPr>
              <a:xfrm>
                <a:off x="1598039" y="4916452"/>
                <a:ext cx="44698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dirty="0"/>
                  <a:t>µ(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ru-RU" dirty="0"/>
                  <a:t>) = 0.99    µ(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ru-RU" dirty="0"/>
                  <a:t>) = 0.92    µ(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ru-RU" dirty="0"/>
                  <a:t>) = 0.69</a:t>
                </a:r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874C447-7327-4EA3-A519-FD0267F138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8039" y="4916452"/>
                <a:ext cx="4469813" cy="369332"/>
              </a:xfrm>
              <a:prstGeom prst="rect">
                <a:avLst/>
              </a:prstGeom>
              <a:blipFill>
                <a:blip r:embed="rId4"/>
                <a:stretch>
                  <a:fillRect l="-1091" t="-10000" r="-409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E5D6527B-DCEA-4509-B0E6-C52A3443B606}"/>
              </a:ext>
            </a:extLst>
          </p:cNvPr>
          <p:cNvSpPr txBox="1"/>
          <p:nvPr/>
        </p:nvSpPr>
        <p:spPr>
          <a:xfrm>
            <a:off x="7297530" y="1871513"/>
            <a:ext cx="428833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Двойная верификация: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Высокий порог на этапе первичной верификации позволяет различать лица, определенно принадлежащие разным людям; 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Выбор наиболее качественного лица на этапе первичной верификации позволяет на этапе повторной верификации при сравнении с меньшим значением µ отсеять действительно разные лица и объединить одинаковые, но не прошедшие верификацию на первом этапе.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004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9352F2-D0F7-4C1A-9DCE-2F5DA336E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748" y="386236"/>
            <a:ext cx="9884504" cy="128334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Архитектура библиотеки поиска лиц по фотографии</a:t>
            </a: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CD958A-BDDF-41E8-8053-EA71EBEB4C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50" y="4338164"/>
            <a:ext cx="6057900" cy="21336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B277A4A-F717-4D30-A8EA-05A32DA8F2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390" y="2272283"/>
            <a:ext cx="1836420" cy="67056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73737AA-7261-438C-A20A-9A066CBB02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510" y="2169413"/>
            <a:ext cx="2034540" cy="8763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9590266-9FDA-4093-9426-09BF9DF46B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080" y="2375153"/>
            <a:ext cx="1767840" cy="4953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8FE8A67-3837-49DB-81F5-5658CF75DB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212" y="2260853"/>
            <a:ext cx="1463040" cy="693420"/>
          </a:xfrm>
          <a:prstGeom prst="rect">
            <a:avLst/>
          </a:prstGeom>
        </p:spPr>
      </p:pic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30CBE07B-3237-4D28-AE64-4FA9AC86B75A}"/>
              </a:ext>
            </a:extLst>
          </p:cNvPr>
          <p:cNvCxnSpPr>
            <a:stCxn id="8" idx="2"/>
          </p:cNvCxnSpPr>
          <p:nvPr/>
        </p:nvCxnSpPr>
        <p:spPr>
          <a:xfrm>
            <a:off x="2049780" y="3045713"/>
            <a:ext cx="3642030" cy="1158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BCF4D6BF-90C8-4DA4-94E5-B3BA8174F7A2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773600" y="2942843"/>
            <a:ext cx="1276186" cy="1261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E0989EC2-6F73-40A2-8992-82FFAF6BFDE7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6310594" y="2870453"/>
            <a:ext cx="1282406" cy="1349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78D30677-0E36-43EC-97B2-4AE9BD11D1DD}"/>
              </a:ext>
            </a:extLst>
          </p:cNvPr>
          <p:cNvCxnSpPr>
            <a:stCxn id="13" idx="2"/>
          </p:cNvCxnSpPr>
          <p:nvPr/>
        </p:nvCxnSpPr>
        <p:spPr>
          <a:xfrm flipH="1">
            <a:off x="6709080" y="2954273"/>
            <a:ext cx="3597652" cy="1249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821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9352F2-D0F7-4C1A-9DCE-2F5DA336E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748" y="386236"/>
            <a:ext cx="9884504" cy="128334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Архитектура библиотеки поиска лиц по фотографии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AC98E03-FEFC-4DEB-9920-AA16CDF97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907" y="1750907"/>
            <a:ext cx="5252186" cy="486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355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569E79-C6DB-4968-84ED-BE86D889B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Архитектура библиотеки поиска лиц по фотографии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E0A7F47-02F1-41AE-8947-54578A112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049" y="1818860"/>
            <a:ext cx="6331902" cy="455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254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785AA6-6398-4004-B088-10ECBC64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Тестирование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EBDF2DE-8372-48AC-A371-580FFE8E1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2366924"/>
            <a:ext cx="12211878" cy="80875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0CDF058-4873-47BC-A2FA-6FFB62EC26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4086698"/>
            <a:ext cx="12192000" cy="80830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4ECD803-B3E7-4A42-9E14-45CD044DCF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5686348"/>
            <a:ext cx="12192000" cy="8065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A502CD1-8C7F-46E1-9E28-BEA3878BF64E}"/>
              </a:ext>
            </a:extLst>
          </p:cNvPr>
          <p:cNvSpPr txBox="1"/>
          <p:nvPr/>
        </p:nvSpPr>
        <p:spPr>
          <a:xfrm>
            <a:off x="427382" y="1744209"/>
            <a:ext cx="546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F:\softlab-nsk\Test videos\5 tough questions to Putin.avi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D69FB0-B2DC-4C4C-9709-E1DE2D4D2BBC}"/>
              </a:ext>
            </a:extLst>
          </p:cNvPr>
          <p:cNvSpPr txBox="1"/>
          <p:nvPr/>
        </p:nvSpPr>
        <p:spPr>
          <a:xfrm>
            <a:off x="6917634" y="1744209"/>
            <a:ext cx="2643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Количество кадров: 5081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B09AFC-2972-4868-AB8F-52945684EC0B}"/>
              </a:ext>
            </a:extLst>
          </p:cNvPr>
          <p:cNvSpPr txBox="1"/>
          <p:nvPr/>
        </p:nvSpPr>
        <p:spPr>
          <a:xfrm>
            <a:off x="427382" y="3429000"/>
            <a:ext cx="5778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F:\softlab-nsk\Test videos\Putin about civilization saving.avi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7E4238-036E-4174-91B6-DBDAAF277B35}"/>
              </a:ext>
            </a:extLst>
          </p:cNvPr>
          <p:cNvSpPr txBox="1"/>
          <p:nvPr/>
        </p:nvSpPr>
        <p:spPr>
          <a:xfrm>
            <a:off x="6917634" y="3429000"/>
            <a:ext cx="2643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Количество кадров: 4425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89F83E-6A0E-45BD-8BA5-67857A42A1FB}"/>
              </a:ext>
            </a:extLst>
          </p:cNvPr>
          <p:cNvSpPr txBox="1"/>
          <p:nvPr/>
        </p:nvSpPr>
        <p:spPr>
          <a:xfrm>
            <a:off x="427382" y="5106011"/>
            <a:ext cx="5304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F:\softlab-nsk\Test videos\Putin about personal life.avi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5C0482-FB52-45F1-8EF3-9A643FDF2D68}"/>
              </a:ext>
            </a:extLst>
          </p:cNvPr>
          <p:cNvSpPr txBox="1"/>
          <p:nvPr/>
        </p:nvSpPr>
        <p:spPr>
          <a:xfrm>
            <a:off x="6917634" y="5106011"/>
            <a:ext cx="2643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Количество кадров: 2919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534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785AA6-6398-4004-B088-10ECBC64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Тестирование</a:t>
            </a:r>
            <a:endParaRPr lang="en-US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07A0941-3868-437D-9C69-8F7065FE2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1715"/>
            <a:ext cx="12192000" cy="807417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1C100A4-9972-42C8-9503-CBBEB6B32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22414"/>
            <a:ext cx="12192000" cy="8101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B97FA5E-04CA-4F44-A47B-1CD81671D9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87250"/>
            <a:ext cx="12192000" cy="8096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3AC4AB-F1AF-4AC3-AFEE-5685D7EE2C37}"/>
              </a:ext>
            </a:extLst>
          </p:cNvPr>
          <p:cNvSpPr txBox="1"/>
          <p:nvPr/>
        </p:nvSpPr>
        <p:spPr>
          <a:xfrm>
            <a:off x="427382" y="1744209"/>
            <a:ext cx="546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F:\softlab-nsk\Test videos\Putin about Stone's movie.avi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63C573-A0AC-445C-94B8-9D04696C6EAF}"/>
              </a:ext>
            </a:extLst>
          </p:cNvPr>
          <p:cNvSpPr txBox="1"/>
          <p:nvPr/>
        </p:nvSpPr>
        <p:spPr>
          <a:xfrm>
            <a:off x="6917634" y="1744209"/>
            <a:ext cx="2643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Количество кадров: 4425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F1391F-3CD0-4CE6-8D0A-AEFBC6EA5656}"/>
              </a:ext>
            </a:extLst>
          </p:cNvPr>
          <p:cNvSpPr txBox="1"/>
          <p:nvPr/>
        </p:nvSpPr>
        <p:spPr>
          <a:xfrm>
            <a:off x="427382" y="3439537"/>
            <a:ext cx="5778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F:\softlab-nsk\Test videos\Putin and children questions.avi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102394-59A2-4EAD-8354-FE1D424C227B}"/>
              </a:ext>
            </a:extLst>
          </p:cNvPr>
          <p:cNvSpPr txBox="1"/>
          <p:nvPr/>
        </p:nvSpPr>
        <p:spPr>
          <a:xfrm>
            <a:off x="6917634" y="3439537"/>
            <a:ext cx="2643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Количество кадров: 3819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89E0CD-0E3B-46F4-9651-AD3F7F2CAB06}"/>
              </a:ext>
            </a:extLst>
          </p:cNvPr>
          <p:cNvSpPr txBox="1"/>
          <p:nvPr/>
        </p:nvSpPr>
        <p:spPr>
          <a:xfrm>
            <a:off x="451467" y="5125216"/>
            <a:ext cx="441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F:\softlab-nsk\Test videos\Putin interview.avi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016B48-C750-46E6-8BCE-1E05FCD0C929}"/>
              </a:ext>
            </a:extLst>
          </p:cNvPr>
          <p:cNvSpPr txBox="1"/>
          <p:nvPr/>
        </p:nvSpPr>
        <p:spPr>
          <a:xfrm>
            <a:off x="6941719" y="5125216"/>
            <a:ext cx="2643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Количество кадров: 1618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718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3A74F8-15D5-4FB9-A0A7-D4D489C8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Тестирование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98F6C6-ECFF-4E2D-90A0-63EC758A4C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48" y="2134682"/>
            <a:ext cx="3340666" cy="42760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82EF92-488B-4B9B-A004-B46DBFBAA624}"/>
              </a:ext>
            </a:extLst>
          </p:cNvPr>
          <p:cNvSpPr txBox="1"/>
          <p:nvPr/>
        </p:nvSpPr>
        <p:spPr>
          <a:xfrm>
            <a:off x="834887" y="1613849"/>
            <a:ext cx="230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Тестовая фотография:</a:t>
            </a:r>
            <a:endParaRPr lang="en-US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77BA58C-15ED-42CA-9141-317FEAA7B5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131" y="2134682"/>
            <a:ext cx="2387061" cy="159137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C1EB1BE8-079C-4D00-81BF-AB6C561C7B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661" y="2134682"/>
            <a:ext cx="2387061" cy="1591374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E26E9A3-9120-405E-85DF-2E02600C21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192" y="2134682"/>
            <a:ext cx="2387060" cy="1591374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0B6DBC7F-7320-477A-89A1-340F354255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132" y="4347859"/>
            <a:ext cx="2387061" cy="1591374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E92E759E-7783-4626-9B68-E7B0AECD88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662" y="4347859"/>
            <a:ext cx="2387061" cy="1591374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7799CBA5-F8DB-4AF1-9DC2-D917E3918E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192" y="4347859"/>
            <a:ext cx="2387060" cy="159137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FD0D31A-9AC4-46FE-808D-E01CC4F5FC30}"/>
              </a:ext>
            </a:extLst>
          </p:cNvPr>
          <p:cNvSpPr txBox="1"/>
          <p:nvPr/>
        </p:nvSpPr>
        <p:spPr>
          <a:xfrm>
            <a:off x="5129251" y="1599648"/>
            <a:ext cx="5743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Фотографии, соответствующие найденным результатам: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1B4CB8-428B-489D-A422-628D7A844268}"/>
              </a:ext>
            </a:extLst>
          </p:cNvPr>
          <p:cNvSpPr txBox="1"/>
          <p:nvPr/>
        </p:nvSpPr>
        <p:spPr>
          <a:xfrm>
            <a:off x="4333960" y="3828227"/>
            <a:ext cx="1977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Сходство: 99.97 % 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22D4262-4FBE-4748-A76A-989DC8C01466}"/>
              </a:ext>
            </a:extLst>
          </p:cNvPr>
          <p:cNvSpPr txBox="1"/>
          <p:nvPr/>
        </p:nvSpPr>
        <p:spPr>
          <a:xfrm>
            <a:off x="7012490" y="3828227"/>
            <a:ext cx="1977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Сходство: 99.96 % 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8D20358-8FC0-4922-A243-CDCD8B0A90B4}"/>
              </a:ext>
            </a:extLst>
          </p:cNvPr>
          <p:cNvSpPr txBox="1"/>
          <p:nvPr/>
        </p:nvSpPr>
        <p:spPr>
          <a:xfrm>
            <a:off x="9691020" y="3828227"/>
            <a:ext cx="1977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Сходство: 99.81 % 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70CBE7-F261-4FAA-83D5-CDCA5A5F359C}"/>
              </a:ext>
            </a:extLst>
          </p:cNvPr>
          <p:cNvSpPr txBox="1"/>
          <p:nvPr/>
        </p:nvSpPr>
        <p:spPr>
          <a:xfrm>
            <a:off x="4333961" y="6041404"/>
            <a:ext cx="1977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Сходство: 99.71 % 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A5BEB6-5733-49C3-B847-1B3D577B51D3}"/>
              </a:ext>
            </a:extLst>
          </p:cNvPr>
          <p:cNvSpPr txBox="1"/>
          <p:nvPr/>
        </p:nvSpPr>
        <p:spPr>
          <a:xfrm>
            <a:off x="7012492" y="6041404"/>
            <a:ext cx="1977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Сходство: 97.35 % </a:t>
            </a:r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38147EE-4712-41DC-958B-395C809FF34D}"/>
              </a:ext>
            </a:extLst>
          </p:cNvPr>
          <p:cNvSpPr txBox="1"/>
          <p:nvPr/>
        </p:nvSpPr>
        <p:spPr>
          <a:xfrm>
            <a:off x="9691022" y="6041404"/>
            <a:ext cx="1977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Сходство: 96.29 %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129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90F21B-6FE3-4039-AD2E-52727DAF8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Тестирование</a:t>
            </a:r>
            <a:endParaRPr lang="en-US" dirty="0"/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5580D52E-4BC8-467B-8055-FC9FA97CE4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2513737"/>
              </p:ext>
            </p:extLst>
          </p:nvPr>
        </p:nvGraphicFramePr>
        <p:xfrm>
          <a:off x="838200" y="1825625"/>
          <a:ext cx="10515596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6164">
                  <a:extLst>
                    <a:ext uri="{9D8B030D-6E8A-4147-A177-3AD203B41FA5}">
                      <a16:colId xmlns:a16="http://schemas.microsoft.com/office/drawing/2014/main" val="3626649193"/>
                    </a:ext>
                  </a:extLst>
                </a:gridCol>
                <a:gridCol w="2087217">
                  <a:extLst>
                    <a:ext uri="{9D8B030D-6E8A-4147-A177-3AD203B41FA5}">
                      <a16:colId xmlns:a16="http://schemas.microsoft.com/office/drawing/2014/main" val="4074814144"/>
                    </a:ext>
                  </a:extLst>
                </a:gridCol>
                <a:gridCol w="2296602">
                  <a:extLst>
                    <a:ext uri="{9D8B030D-6E8A-4147-A177-3AD203B41FA5}">
                      <a16:colId xmlns:a16="http://schemas.microsoft.com/office/drawing/2014/main" val="3369242529"/>
                    </a:ext>
                  </a:extLst>
                </a:gridCol>
                <a:gridCol w="2405269">
                  <a:extLst>
                    <a:ext uri="{9D8B030D-6E8A-4147-A177-3AD203B41FA5}">
                      <a16:colId xmlns:a16="http://schemas.microsoft.com/office/drawing/2014/main" val="354163855"/>
                    </a:ext>
                  </a:extLst>
                </a:gridCol>
                <a:gridCol w="2120344">
                  <a:extLst>
                    <a:ext uri="{9D8B030D-6E8A-4147-A177-3AD203B41FA5}">
                      <a16:colId xmlns:a16="http://schemas.microsoft.com/office/drawing/2014/main" val="37379642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Номер видео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Количество кадров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Время обработки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Лиц найдено </a:t>
                      </a:r>
                    </a:p>
                    <a:p>
                      <a:pPr algn="ctr"/>
                      <a:r>
                        <a:rPr lang="en-US" dirty="0"/>
                        <a:t>(1 </a:t>
                      </a:r>
                      <a:r>
                        <a:rPr lang="ru-RU" dirty="0"/>
                        <a:t>верификация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Лиц найдено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(2</a:t>
                      </a:r>
                      <a:r>
                        <a:rPr lang="en-US" dirty="0"/>
                        <a:t> </a:t>
                      </a:r>
                      <a:r>
                        <a:rPr lang="ru-RU" dirty="0"/>
                        <a:t>верификация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87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5081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6 минут 39 секунд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286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4425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5 минут 45 секунд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003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2919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минут 59 секунд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7595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4425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 </a:t>
                      </a:r>
                      <a:r>
                        <a:rPr lang="ru-RU" dirty="0"/>
                        <a:t>минут 44 секунд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876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3819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 минут 30 секунд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512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1618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 минут 56 секунд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40568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8F203A0-5ACF-43F9-B3B4-75CEED6A76A3}"/>
              </a:ext>
            </a:extLst>
          </p:cNvPr>
          <p:cNvSpPr txBox="1"/>
          <p:nvPr/>
        </p:nvSpPr>
        <p:spPr>
          <a:xfrm>
            <a:off x="838200" y="5759361"/>
            <a:ext cx="105155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Приложение тестировалось на вычислительной машине: </a:t>
            </a:r>
            <a:r>
              <a:rPr lang="ru-RU" i="1" dirty="0" err="1"/>
              <a:t>Intel</a:t>
            </a:r>
            <a:r>
              <a:rPr lang="ru-RU" i="1" dirty="0"/>
              <a:t>® </a:t>
            </a:r>
            <a:r>
              <a:rPr lang="ru-RU" i="1" dirty="0" err="1"/>
              <a:t>Core</a:t>
            </a:r>
            <a:r>
              <a:rPr lang="ru-RU" i="1" dirty="0"/>
              <a:t>™ i7-7700HQ CPU @ 2.80 </a:t>
            </a:r>
            <a:r>
              <a:rPr lang="ru-RU" i="1" dirty="0" err="1"/>
              <a:t>GHz</a:t>
            </a:r>
            <a:r>
              <a:rPr lang="ru-RU" i="1" dirty="0"/>
              <a:t>, </a:t>
            </a:r>
          </a:p>
          <a:p>
            <a:r>
              <a:rPr lang="ru-RU" i="1" dirty="0"/>
              <a:t>8 GB RAM, </a:t>
            </a:r>
            <a:r>
              <a:rPr lang="ru-RU" i="1" dirty="0" err="1"/>
              <a:t>Windows</a:t>
            </a:r>
            <a:r>
              <a:rPr lang="ru-RU" i="1" dirty="0"/>
              <a:t> 10 </a:t>
            </a:r>
            <a:r>
              <a:rPr lang="ru-RU" i="1" dirty="0" err="1"/>
              <a:t>Pro</a:t>
            </a:r>
            <a:r>
              <a:rPr lang="ru-RU" i="1" dirty="0"/>
              <a:t> x64.</a:t>
            </a:r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2B4F0-7AF2-4F3B-9ADE-7BF63C9ED43E}"/>
              </a:ext>
            </a:extLst>
          </p:cNvPr>
          <p:cNvSpPr txBox="1"/>
          <p:nvPr/>
        </p:nvSpPr>
        <p:spPr>
          <a:xfrm>
            <a:off x="838200" y="4991645"/>
            <a:ext cx="7481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Время, затраченное на поиск по текущей базе данных: 7956 микросекунд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71BB38-0F6D-411D-B3C7-7BC60B9E1601}"/>
              </a:ext>
            </a:extLst>
          </p:cNvPr>
          <p:cNvSpPr txBox="1"/>
          <p:nvPr/>
        </p:nvSpPr>
        <p:spPr>
          <a:xfrm>
            <a:off x="838200" y="5375503"/>
            <a:ext cx="9762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Время, затраченное на поиск по базе данных в 10 000 лиц: 323463 микросекунд (0.32 секунды)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38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5588C4-7D40-46DE-82B0-898CF66B7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Результаты работы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C823A1-7456-4B09-914C-17A63E9FC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440" y="1781727"/>
            <a:ext cx="10515600" cy="471114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b="1" dirty="0"/>
              <a:t>Достигнуты следующие результаты:</a:t>
            </a:r>
            <a:endParaRPr lang="en-US" b="1" dirty="0"/>
          </a:p>
          <a:p>
            <a:pPr lvl="0"/>
            <a:r>
              <a:rPr lang="ru-RU" dirty="0"/>
              <a:t>Проведено исследование и сравнение существующих библиотек распознавания лиц; была выбрана библиотека </a:t>
            </a:r>
            <a:r>
              <a:rPr lang="ru-RU" dirty="0" err="1"/>
              <a:t>Luxand</a:t>
            </a:r>
            <a:r>
              <a:rPr lang="ru-RU" dirty="0"/>
              <a:t> </a:t>
            </a:r>
            <a:r>
              <a:rPr lang="ru-RU" dirty="0" err="1"/>
              <a:t>Facesdk</a:t>
            </a:r>
            <a:r>
              <a:rPr lang="ru-RU" dirty="0"/>
              <a:t>;</a:t>
            </a:r>
            <a:endParaRPr lang="en-US" dirty="0"/>
          </a:p>
          <a:p>
            <a:pPr lvl="0"/>
            <a:r>
              <a:rPr lang="ru-RU" dirty="0"/>
              <a:t>Проведено тестирование выбранной библиотеки на наборах входных данных с целью определения применимости этой библиотеки для решения стоящих в работе задач;</a:t>
            </a:r>
            <a:endParaRPr lang="en-US" dirty="0"/>
          </a:p>
          <a:p>
            <a:pPr lvl="0"/>
            <a:r>
              <a:rPr lang="ru-RU" dirty="0"/>
              <a:t>Разработана архитектура библиотеки поиска лиц по фотографии, позволяющая обрабатывать входную видеозапись, искать в ней все встречающиеся лица и объединять в группы лица, принадлежащие одному и тому же человеку;</a:t>
            </a:r>
            <a:endParaRPr lang="en-US" dirty="0"/>
          </a:p>
          <a:p>
            <a:pPr lvl="0"/>
            <a:r>
              <a:rPr lang="ru-RU" dirty="0"/>
              <a:t>Библиотека поиска лиц по фотографии реализована на базе выбранной библиотеки распознавания лиц;</a:t>
            </a:r>
            <a:endParaRPr lang="en-US" dirty="0"/>
          </a:p>
          <a:p>
            <a:pPr lvl="0"/>
            <a:r>
              <a:rPr lang="ru-RU" dirty="0"/>
              <a:t>Разработано консольное приложение для тестирования разработанной библиотеки, позволяющее создавать базу данных лиц по набору видеозаписей и искать в созданной базе данных лицо, указанное на фотографии;</a:t>
            </a:r>
            <a:endParaRPr lang="en-US" dirty="0"/>
          </a:p>
          <a:p>
            <a:pPr lvl="0"/>
            <a:r>
              <a:rPr lang="ru-RU" dirty="0"/>
              <a:t>Проведено тестирование разработанной библиотеки на наборе видеозаписей.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747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49A82D-14F0-446E-88A5-670753A5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Введение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03AA5D6-5A1F-4A36-8C27-029211C33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442" y="1690688"/>
            <a:ext cx="7691116" cy="434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578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49A82D-14F0-446E-88A5-670753A5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Введение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03AA5D6-5A1F-4A36-8C27-029211C33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442" y="1690688"/>
            <a:ext cx="7691116" cy="434030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B0769F6-5A4D-440B-BE18-0BAEC633A6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442" y="1683053"/>
            <a:ext cx="7691116" cy="434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241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49A82D-14F0-446E-88A5-670753A5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Введение</a:t>
            </a:r>
            <a:endParaRPr lang="en-US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749E86C-63E7-4821-B634-A06C19616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527" y="2088573"/>
            <a:ext cx="4056018" cy="41148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3818FE8B-BD66-49B5-B160-A4C2B8DB4F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42722" y="2088573"/>
            <a:ext cx="910822" cy="62745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3B87BB-8116-4BA7-8D8B-EEEEC1119D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457" y="2088573"/>
            <a:ext cx="4283306" cy="411480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FA3931A-9125-4210-821B-7EF3B9E2BA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840" y="2088573"/>
            <a:ext cx="697923" cy="64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388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FF9679-5A16-46B1-9016-258C4E18D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Постановка задачи</a:t>
            </a:r>
            <a:endParaRPr lang="en-US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D7AE15B-299D-4BFF-8BF0-7FEFB6306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75" y="1586779"/>
            <a:ext cx="1325563" cy="132556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F0FB7B0-EC42-40FD-B78D-3693E3B269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763" y="1558494"/>
            <a:ext cx="1325563" cy="132556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C88BD93-9D30-4CAE-87A4-73C773C85C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851" y="1558493"/>
            <a:ext cx="1325563" cy="1325563"/>
          </a:xfrm>
          <a:prstGeom prst="rect">
            <a:avLst/>
          </a:prstGeom>
        </p:spPr>
      </p:pic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887A1B56-EFFA-408C-9D75-17F5336676FC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2815719" y="2884057"/>
            <a:ext cx="10826" cy="1483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7EB3EFCF-8731-4B93-9DD8-8AEC63D52A09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420457" y="2912342"/>
            <a:ext cx="1229225" cy="1454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1D4627FD-9E5E-4E38-8F7B-FD410DF0EA1D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2992582" y="2884056"/>
            <a:ext cx="1240051" cy="1454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6BAF298-DC51-474D-9A77-54DDC8FDC96C}"/>
              </a:ext>
            </a:extLst>
          </p:cNvPr>
          <p:cNvSpPr txBox="1"/>
          <p:nvPr/>
        </p:nvSpPr>
        <p:spPr>
          <a:xfrm>
            <a:off x="6315345" y="1950461"/>
            <a:ext cx="52861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Создание базы данных по видеозаписям: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000" dirty="0"/>
              <a:t>Обработку видеозаписи из любого числа кадров.</a:t>
            </a:r>
            <a:endParaRPr lang="en-US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000" dirty="0"/>
              <a:t>Обнаружение лиц людей в каждом кадре каждой видеозаписи.</a:t>
            </a:r>
            <a:endParaRPr lang="en-US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000" dirty="0"/>
              <a:t>Объединение лиц, принадлежащих одному и тому же человеку, в отдельную группу с указанием того, на каких кадрах видеозаписи данное лицо встречается.</a:t>
            </a:r>
            <a:endParaRPr lang="en-US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000" dirty="0"/>
              <a:t>Выделение «описание лица» в виде отдельного блока данных, способного сохраняться в стандартной базе данных.</a:t>
            </a:r>
            <a:endParaRPr lang="en-US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29C3752-D599-4EA1-91FD-D67C9C6AD1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094" y="4484600"/>
            <a:ext cx="2180900" cy="209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684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FF9679-5A16-46B1-9016-258C4E18D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Постановка задачи</a:t>
            </a: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9646FBF-ABAF-402E-B16B-F94D993437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259" y="1527400"/>
            <a:ext cx="1973580" cy="1478280"/>
          </a:xfrm>
          <a:prstGeom prst="rect">
            <a:avLst/>
          </a:prstGeom>
        </p:spPr>
      </p:pic>
      <p:cxnSp>
        <p:nvCxnSpPr>
          <p:cNvPr id="11" name="Соединитель: уступ 10">
            <a:extLst>
              <a:ext uri="{FF2B5EF4-FFF2-40B4-BE49-F238E27FC236}">
                <a16:creationId xmlns:a16="http://schemas.microsoft.com/office/drawing/2014/main" id="{C8BDFF73-E757-4886-823B-7FC1620DD4C2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V="1">
            <a:off x="1756063" y="2266539"/>
            <a:ext cx="1550196" cy="57585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8001089-EC61-40EA-BCDC-F2E6EB589F38}"/>
              </a:ext>
            </a:extLst>
          </p:cNvPr>
          <p:cNvSpPr txBox="1"/>
          <p:nvPr/>
        </p:nvSpPr>
        <p:spPr>
          <a:xfrm>
            <a:off x="3589010" y="5167312"/>
            <a:ext cx="7040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/>
              <a:t>…</a:t>
            </a:r>
          </a:p>
          <a:p>
            <a:pPr marL="342900" indent="-342900">
              <a:buAutoNum type="arabicPeriod"/>
            </a:pPr>
            <a:r>
              <a:rPr lang="ru-RU" dirty="0"/>
              <a:t>…</a:t>
            </a:r>
          </a:p>
          <a:p>
            <a:pPr marL="342900" indent="-342900">
              <a:buAutoNum type="arabicPeriod"/>
            </a:pPr>
            <a:r>
              <a:rPr lang="ru-RU" dirty="0"/>
              <a:t>…</a:t>
            </a:r>
            <a:endParaRPr lang="en-US" dirty="0"/>
          </a:p>
        </p:txBody>
      </p:sp>
      <p:cxnSp>
        <p:nvCxnSpPr>
          <p:cNvPr id="18" name="Соединитель: уступ 17">
            <a:extLst>
              <a:ext uri="{FF2B5EF4-FFF2-40B4-BE49-F238E27FC236}">
                <a16:creationId xmlns:a16="http://schemas.microsoft.com/office/drawing/2014/main" id="{4B56581F-C61C-45AF-A33E-2438399DD886}"/>
              </a:ext>
            </a:extLst>
          </p:cNvPr>
          <p:cNvCxnSpPr>
            <a:cxnSpLocks/>
            <a:endCxn id="15" idx="1"/>
          </p:cNvCxnSpPr>
          <p:nvPr/>
        </p:nvCxnSpPr>
        <p:spPr>
          <a:xfrm rot="16200000" flipH="1">
            <a:off x="2441704" y="4481670"/>
            <a:ext cx="461665" cy="183294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5E7A903-7C7E-42C7-83AF-8C2838DD9DA9}"/>
              </a:ext>
            </a:extLst>
          </p:cNvPr>
          <p:cNvSpPr txBox="1"/>
          <p:nvPr/>
        </p:nvSpPr>
        <p:spPr>
          <a:xfrm>
            <a:off x="6359860" y="2274211"/>
            <a:ext cx="528614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Поиск по составленной базе данных: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Поиск лица человека по базе данных за минимально возможное время.</a:t>
            </a:r>
            <a:endParaRPr lang="en-US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Минимальную погрешность при составлении базы «описаний лиц» и поиску по базе данных (ошибки допустимы только при неправильно подобранных порогах сравнения и прочих не консистентных настройках).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Вывод результирующих данных в наиболее удобном для поиска формате</a:t>
            </a:r>
            <a:endParaRPr lang="en-US"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B350E0-318B-4AEF-BC6B-2B73708333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99" y="2842391"/>
            <a:ext cx="2449312" cy="235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85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29145C-17E6-4BF6-8373-C4517AA6F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Описание существующих библиотек распознавания лиц</a:t>
            </a: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8B0367-5BDD-46D1-98F6-4312158FF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27" y="2335695"/>
            <a:ext cx="10996946" cy="312088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E59BC49-DFB5-4C36-8F56-D400C462648F}"/>
              </a:ext>
            </a:extLst>
          </p:cNvPr>
          <p:cNvSpPr/>
          <p:nvPr/>
        </p:nvSpPr>
        <p:spPr>
          <a:xfrm>
            <a:off x="597527" y="5204460"/>
            <a:ext cx="10996946" cy="2521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0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4F5E17-FF42-435C-BEB8-F56C329C8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Работа с выборкой изображений</a:t>
            </a: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6D9143-3EDD-4E39-9459-83E5DA522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92" y="1475510"/>
            <a:ext cx="6143216" cy="492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3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4F5E17-FF42-435C-BEB8-F56C329C8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Работа с выборкой изображений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A38FA1-51FA-4BDC-A565-FA5DAC21B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4" y="1690688"/>
            <a:ext cx="9958234" cy="43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1679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7571</TotalTime>
  <Words>934</Words>
  <Application>Microsoft Office PowerPoint</Application>
  <PresentationFormat>Широкоэкранный</PresentationFormat>
  <Paragraphs>127</Paragraphs>
  <Slides>19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Тема Office</vt:lpstr>
      <vt:lpstr>Разработка библиотеки поиска по фотографии в базе данных видеоматериалов </vt:lpstr>
      <vt:lpstr>Введение</vt:lpstr>
      <vt:lpstr>Введение</vt:lpstr>
      <vt:lpstr>Введение</vt:lpstr>
      <vt:lpstr>Постановка задачи</vt:lpstr>
      <vt:lpstr>Постановка задачи</vt:lpstr>
      <vt:lpstr>Описание существующих библиотек распознавания лиц</vt:lpstr>
      <vt:lpstr>Работа с выборкой изображений</vt:lpstr>
      <vt:lpstr>Работа с выборкой изображений</vt:lpstr>
      <vt:lpstr>Сравнение лиц на изображении</vt:lpstr>
      <vt:lpstr>Сравнение лиц в последовательности изображений</vt:lpstr>
      <vt:lpstr>Архитектура библиотеки поиска лиц по фотографии</vt:lpstr>
      <vt:lpstr>Архитектура библиотеки поиска лиц по фотографии</vt:lpstr>
      <vt:lpstr>Архитектура библиотеки поиска лиц по фотографии</vt:lpstr>
      <vt:lpstr>Тестирование</vt:lpstr>
      <vt:lpstr>Тестирование</vt:lpstr>
      <vt:lpstr>Тестирование</vt:lpstr>
      <vt:lpstr>Тестирование</vt:lpstr>
      <vt:lpstr>Результаты работы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библиотеки поиска по фотографии в базе данных видеоматериалов </dc:title>
  <dc:creator>Dmitrii Sukhomlinov</dc:creator>
  <cp:lastModifiedBy>Dmitrii Sukhomlinov</cp:lastModifiedBy>
  <cp:revision>120</cp:revision>
  <dcterms:created xsi:type="dcterms:W3CDTF">2020-06-03T02:39:29Z</dcterms:created>
  <dcterms:modified xsi:type="dcterms:W3CDTF">2020-06-08T15:48:18Z</dcterms:modified>
</cp:coreProperties>
</file>

<file path=docProps/thumbnail.jpeg>
</file>